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9CF17BCD-71AD-46B0-A7E3-B2DEC9EF4119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sldNum" idx="4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9BD177F6-0DE7-4A25-BA75-E8E30E3A682E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sldNum" idx="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D813950E-9534-40B1-89D5-B55056619B71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sldNum" idx="6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3104BBE9-5FC7-4491-8981-D99272DE19D7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sldNum" idx="7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2A916845-3AE2-4630-9AAC-35E0AF67C731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sldNum" idx="8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1AD69C3F-682A-47EC-8031-17BDC588C55A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sldNum" idx="9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BD12DC40-41EE-442C-A955-B8944FE6EDEA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sldNum" idx="10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1DF10CD8-2BB9-4CAB-8F5E-66023578B4A2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sldNum" idx="11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999D9029-5EDD-42AE-AF14-99D90293DEC9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8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I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46" name="Image 1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7314840" cy="8229240"/>
          </a:xfrm>
          <a:prstGeom prst="rect">
            <a:avLst/>
          </a:prstGeom>
          <a:ln w="0">
            <a:noFill/>
          </a:ln>
          <a:effectLst>
            <a:glow rad="177840">
              <a:srgbClr val="4472c4">
                <a:alpha val="32000"/>
              </a:srgbClr>
            </a:glow>
          </a:effectLst>
        </p:spPr>
      </p:pic>
      <p:sp>
        <p:nvSpPr>
          <p:cNvPr id="47" name="Text 1"/>
          <p:cNvSpPr/>
          <p:nvPr/>
        </p:nvSpPr>
        <p:spPr>
          <a:xfrm>
            <a:off x="8148240" y="2171160"/>
            <a:ext cx="5332320" cy="83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6562"/>
              </a:lnSpc>
              <a:buNone/>
              <a:tabLst>
                <a:tab algn="l" pos="0"/>
              </a:tabLst>
            </a:pPr>
            <a:r>
              <a:rPr b="1" lang="en-US" sz="6000" spc="-1" strike="noStrike" u="sng">
                <a:solidFill>
                  <a:srgbClr val="ffffff"/>
                </a:solidFill>
                <a:uFillTx/>
                <a:latin typeface="Copperplate Gothic Bold"/>
                <a:ea typeface="Nirmala UI"/>
              </a:rPr>
              <a:t>C</a:t>
            </a:r>
            <a:r>
              <a:rPr b="1" lang="en-US" sz="6000" spc="-1" strike="noStrike" u="sng">
                <a:solidFill>
                  <a:srgbClr val="c6bfee"/>
                </a:solidFill>
                <a:uFillTx/>
                <a:latin typeface="Copperplate Gothic Bold"/>
                <a:ea typeface="Nirmala UI"/>
              </a:rPr>
              <a:t>ar</a:t>
            </a:r>
            <a:r>
              <a:rPr b="1" lang="en-US" sz="6000" spc="-1" strike="noStrike" u="sng">
                <a:solidFill>
                  <a:srgbClr val="ffffff"/>
                </a:solidFill>
                <a:uFillTx/>
                <a:latin typeface="Copperplate Gothic Bold"/>
                <a:ea typeface="Nirmala UI"/>
              </a:rPr>
              <a:t>LO</a:t>
            </a:r>
            <a:endParaRPr b="0" lang="en-IN" sz="6000" spc="-1" strike="noStrike">
              <a:latin typeface="Arial"/>
            </a:endParaRPr>
          </a:p>
        </p:txBody>
      </p:sp>
      <p:sp>
        <p:nvSpPr>
          <p:cNvPr id="48" name="Text 2"/>
          <p:cNvSpPr/>
          <p:nvPr/>
        </p:nvSpPr>
        <p:spPr>
          <a:xfrm>
            <a:off x="8148240" y="3337560"/>
            <a:ext cx="5648400" cy="44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3498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c6bfee"/>
                </a:solidFill>
                <a:latin typeface="Mukta"/>
                <a:ea typeface="Mukta"/>
              </a:rPr>
              <a:t>Car Rental Online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49" name="Text 3"/>
          <p:cNvSpPr/>
          <p:nvPr/>
        </p:nvSpPr>
        <p:spPr>
          <a:xfrm>
            <a:off x="8148240" y="4031640"/>
            <a:ext cx="56484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1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MEMBERS :-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50" name="Text 4"/>
          <p:cNvSpPr/>
          <p:nvPr/>
        </p:nvSpPr>
        <p:spPr>
          <a:xfrm>
            <a:off x="8148240" y="4637160"/>
            <a:ext cx="564840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Vedant Dinkar: 220001078 (Leader)</a:t>
            </a:r>
            <a:endParaRPr b="0" lang="en-IN" sz="1750" spc="-1" strike="noStrike">
              <a:latin typeface="Arial"/>
            </a:endParaRPr>
          </a:p>
          <a:p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Sarthak Brar: 220001070</a:t>
            </a:r>
            <a:endParaRPr b="0" lang="en-IN" sz="1750" spc="-1" strike="noStrike">
              <a:latin typeface="Arial"/>
            </a:endParaRPr>
          </a:p>
          <a:p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Satya Narayan: 220001071</a:t>
            </a:r>
            <a:br>
              <a:rPr sz="1750"/>
            </a:b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Saket Prashant Thamke: 220001067</a:t>
            </a:r>
            <a:endParaRPr b="0" lang="en-IN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52" name="Shape 0"/>
          <p:cNvSpPr/>
          <p:nvPr/>
        </p:nvSpPr>
        <p:spPr>
          <a:xfrm>
            <a:off x="1421640" y="1467720"/>
            <a:ext cx="11719800" cy="619632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Text 1"/>
          <p:cNvSpPr/>
          <p:nvPr/>
        </p:nvSpPr>
        <p:spPr>
          <a:xfrm>
            <a:off x="2624400" y="647640"/>
            <a:ext cx="444348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70" spc="-1" strike="noStrike">
                <a:solidFill>
                  <a:srgbClr val="c6bfee"/>
                </a:solidFill>
                <a:latin typeface="Prompt"/>
                <a:ea typeface="Prompt"/>
              </a:rPr>
              <a:t>User Interface</a:t>
            </a:r>
            <a:endParaRPr b="0" lang="en-IN" sz="4370" spc="-1" strike="noStrike">
              <a:latin typeface="Arial"/>
            </a:endParaRPr>
          </a:p>
        </p:txBody>
      </p:sp>
      <p:sp>
        <p:nvSpPr>
          <p:cNvPr id="54" name="Shape 2"/>
          <p:cNvSpPr/>
          <p:nvPr/>
        </p:nvSpPr>
        <p:spPr>
          <a:xfrm>
            <a:off x="7292880" y="1786320"/>
            <a:ext cx="43920" cy="579492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Shape 3"/>
          <p:cNvSpPr/>
          <p:nvPr/>
        </p:nvSpPr>
        <p:spPr>
          <a:xfrm>
            <a:off x="7565040" y="2187720"/>
            <a:ext cx="777240" cy="4392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Shape 4"/>
          <p:cNvSpPr/>
          <p:nvPr/>
        </p:nvSpPr>
        <p:spPr>
          <a:xfrm>
            <a:off x="7065360" y="195984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Text 5"/>
          <p:cNvSpPr/>
          <p:nvPr/>
        </p:nvSpPr>
        <p:spPr>
          <a:xfrm>
            <a:off x="7254360" y="2001600"/>
            <a:ext cx="12168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20" spc="-1" strike="noStrike">
                <a:solidFill>
                  <a:srgbClr val="dad8e9"/>
                </a:solidFill>
                <a:latin typeface="Prompt"/>
                <a:ea typeface="Prompt"/>
              </a:rPr>
              <a:t>1</a:t>
            </a:r>
            <a:endParaRPr b="0" lang="en-IN" sz="2620" spc="-1" strike="noStrike">
              <a:latin typeface="Arial"/>
            </a:endParaRPr>
          </a:p>
        </p:txBody>
      </p:sp>
      <p:sp>
        <p:nvSpPr>
          <p:cNvPr id="58" name="Text 6"/>
          <p:cNvSpPr/>
          <p:nvPr/>
        </p:nvSpPr>
        <p:spPr>
          <a:xfrm>
            <a:off x="8537400" y="2008440"/>
            <a:ext cx="31773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ad8e9"/>
                </a:solidFill>
                <a:latin typeface="Prompt"/>
                <a:ea typeface="Prompt"/>
              </a:rPr>
              <a:t>Browsing and Selection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59" name="Text 7"/>
          <p:cNvSpPr/>
          <p:nvPr/>
        </p:nvSpPr>
        <p:spPr>
          <a:xfrm>
            <a:off x="8537400" y="2577960"/>
            <a:ext cx="346824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Users can login and easily browse and select their desired car from our extensive collection using our intuitive and responsive website design.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60" name="Shape 8"/>
          <p:cNvSpPr/>
          <p:nvPr/>
        </p:nvSpPr>
        <p:spPr>
          <a:xfrm>
            <a:off x="6287760" y="3298680"/>
            <a:ext cx="777240" cy="4392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Shape 9"/>
          <p:cNvSpPr/>
          <p:nvPr/>
        </p:nvSpPr>
        <p:spPr>
          <a:xfrm>
            <a:off x="7065360" y="307080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Text 10"/>
          <p:cNvSpPr/>
          <p:nvPr/>
        </p:nvSpPr>
        <p:spPr>
          <a:xfrm>
            <a:off x="7216200" y="3112560"/>
            <a:ext cx="19764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20" spc="-1" strike="noStrike">
                <a:solidFill>
                  <a:srgbClr val="dad8e9"/>
                </a:solidFill>
                <a:latin typeface="Prompt"/>
                <a:ea typeface="Prompt"/>
              </a:rPr>
              <a:t>2</a:t>
            </a:r>
            <a:endParaRPr b="0" lang="en-IN" sz="2620" spc="-1" strike="noStrike">
              <a:latin typeface="Arial"/>
            </a:endParaRPr>
          </a:p>
        </p:txBody>
      </p:sp>
      <p:sp>
        <p:nvSpPr>
          <p:cNvPr id="63" name="Text 11"/>
          <p:cNvSpPr/>
          <p:nvPr/>
        </p:nvSpPr>
        <p:spPr>
          <a:xfrm>
            <a:off x="2687040" y="3119400"/>
            <a:ext cx="34059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r"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ad8e9"/>
                </a:solidFill>
                <a:latin typeface="Prompt"/>
                <a:ea typeface="Prompt"/>
              </a:rPr>
              <a:t>Reservation and Booking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64" name="Text 12"/>
          <p:cNvSpPr/>
          <p:nvPr/>
        </p:nvSpPr>
        <p:spPr>
          <a:xfrm>
            <a:off x="2624400" y="3688920"/>
            <a:ext cx="346824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After selecting a car, the website seamlessly guides users through the reservation and booking process, ensuring a hassle-free experience.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65" name="Shape 13"/>
          <p:cNvSpPr/>
          <p:nvPr/>
        </p:nvSpPr>
        <p:spPr>
          <a:xfrm>
            <a:off x="7565040" y="4845240"/>
            <a:ext cx="777240" cy="4392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Shape 14"/>
          <p:cNvSpPr/>
          <p:nvPr/>
        </p:nvSpPr>
        <p:spPr>
          <a:xfrm>
            <a:off x="7065360" y="461736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Text 15"/>
          <p:cNvSpPr/>
          <p:nvPr/>
        </p:nvSpPr>
        <p:spPr>
          <a:xfrm>
            <a:off x="7219800" y="4659120"/>
            <a:ext cx="19008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20" spc="-1" strike="noStrike">
                <a:solidFill>
                  <a:srgbClr val="dad8e9"/>
                </a:solidFill>
                <a:latin typeface="Prompt"/>
                <a:ea typeface="Prompt"/>
              </a:rPr>
              <a:t>3</a:t>
            </a:r>
            <a:endParaRPr b="0" lang="en-IN" sz="2620" spc="-1" strike="noStrike">
              <a:latin typeface="Arial"/>
            </a:endParaRPr>
          </a:p>
        </p:txBody>
      </p:sp>
      <p:sp>
        <p:nvSpPr>
          <p:cNvPr id="68" name="Text 16"/>
          <p:cNvSpPr/>
          <p:nvPr/>
        </p:nvSpPr>
        <p:spPr>
          <a:xfrm>
            <a:off x="8537400" y="4665960"/>
            <a:ext cx="346824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ad8e9"/>
                </a:solidFill>
                <a:latin typeface="Prompt"/>
                <a:ea typeface="Prompt"/>
              </a:rPr>
              <a:t>Payment and Confirmation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69" name="Text 17"/>
          <p:cNvSpPr/>
          <p:nvPr/>
        </p:nvSpPr>
        <p:spPr>
          <a:xfrm>
            <a:off x="8537400" y="5582520"/>
            <a:ext cx="346824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Once the booking is cross-checked by the user, they can use PayTM/BHIM UPI or use their Credit/Debit Cards to make their payment online to receive confirmation.</a:t>
            </a:r>
            <a:endParaRPr b="0" lang="en-IN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Image 0" descr="preencoded.png"/>
          <p:cNvPicPr/>
          <p:nvPr/>
        </p:nvPicPr>
        <p:blipFill>
          <a:blip r:embed="rId1"/>
          <a:stretch/>
        </p:blipFill>
        <p:spPr>
          <a:xfrm>
            <a:off x="-2844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71" name="Shape 0"/>
          <p:cNvSpPr/>
          <p:nvPr/>
        </p:nvSpPr>
        <p:spPr>
          <a:xfrm>
            <a:off x="1482840" y="1353240"/>
            <a:ext cx="11652840" cy="6393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Text 1"/>
          <p:cNvSpPr/>
          <p:nvPr/>
        </p:nvSpPr>
        <p:spPr>
          <a:xfrm>
            <a:off x="3665160" y="475560"/>
            <a:ext cx="3457440" cy="54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4255"/>
              </a:lnSpc>
              <a:buNone/>
              <a:tabLst>
                <a:tab algn="l" pos="0"/>
              </a:tabLst>
            </a:pPr>
            <a:r>
              <a:rPr b="0" lang="en-US" sz="3400" spc="-1" strike="noStrike">
                <a:solidFill>
                  <a:srgbClr val="c6bfee"/>
                </a:solidFill>
                <a:latin typeface="Prompt"/>
                <a:ea typeface="Prompt"/>
              </a:rPr>
              <a:t>Admin Interface</a:t>
            </a:r>
            <a:endParaRPr b="0" lang="en-IN" sz="3400" spc="-1" strike="noStrike">
              <a:latin typeface="Arial"/>
            </a:endParaRPr>
          </a:p>
        </p:txBody>
      </p:sp>
      <p:sp>
        <p:nvSpPr>
          <p:cNvPr id="73" name="Shape 2"/>
          <p:cNvSpPr/>
          <p:nvPr/>
        </p:nvSpPr>
        <p:spPr>
          <a:xfrm>
            <a:off x="7286760" y="1361520"/>
            <a:ext cx="45360" cy="639360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Shape 3"/>
          <p:cNvSpPr/>
          <p:nvPr/>
        </p:nvSpPr>
        <p:spPr>
          <a:xfrm>
            <a:off x="7509600" y="1673640"/>
            <a:ext cx="604800" cy="3420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Shape 4"/>
          <p:cNvSpPr/>
          <p:nvPr/>
        </p:nvSpPr>
        <p:spPr>
          <a:xfrm>
            <a:off x="7120440" y="1496520"/>
            <a:ext cx="388440" cy="388440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716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Text 5"/>
          <p:cNvSpPr/>
          <p:nvPr/>
        </p:nvSpPr>
        <p:spPr>
          <a:xfrm>
            <a:off x="7265520" y="1483560"/>
            <a:ext cx="9864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554"/>
              </a:lnSpc>
              <a:buNone/>
              <a:tabLst>
                <a:tab algn="l" pos="0"/>
              </a:tabLst>
            </a:pPr>
            <a:r>
              <a:rPr b="0" lang="en-US" sz="2040" spc="-1" strike="noStrike">
                <a:solidFill>
                  <a:srgbClr val="dad8e9"/>
                </a:solidFill>
                <a:latin typeface="Prompt"/>
                <a:ea typeface="Prompt"/>
              </a:rPr>
              <a:t>1</a:t>
            </a:r>
            <a:endParaRPr b="0" lang="en-IN" sz="2040" spc="-1" strike="noStrike">
              <a:latin typeface="Arial"/>
            </a:endParaRPr>
          </a:p>
        </p:txBody>
      </p:sp>
      <p:sp>
        <p:nvSpPr>
          <p:cNvPr id="77" name="Text 6"/>
          <p:cNvSpPr/>
          <p:nvPr/>
        </p:nvSpPr>
        <p:spPr>
          <a:xfrm>
            <a:off x="8265960" y="1534320"/>
            <a:ext cx="172872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126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dad8e9"/>
                </a:solidFill>
                <a:latin typeface="Prompt"/>
                <a:ea typeface="Prompt"/>
              </a:rPr>
              <a:t>Admin Login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78" name="Text 7"/>
          <p:cNvSpPr/>
          <p:nvPr/>
        </p:nvSpPr>
        <p:spPr>
          <a:xfrm>
            <a:off x="8265960" y="1977120"/>
            <a:ext cx="2698920" cy="82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177"/>
              </a:lnSpc>
              <a:buNone/>
              <a:tabLst>
                <a:tab algn="l" pos="0"/>
              </a:tabLst>
            </a:pPr>
            <a:r>
              <a:rPr b="0" lang="en-US" sz="1360" spc="-1" strike="noStrike">
                <a:solidFill>
                  <a:srgbClr val="dad8e9"/>
                </a:solidFill>
                <a:latin typeface="Mukta"/>
                <a:ea typeface="Mukta"/>
              </a:rPr>
              <a:t>Admin will have an Authentication System to ensure security of the website</a:t>
            </a:r>
            <a:endParaRPr b="0" lang="en-IN" sz="1360" spc="-1" strike="noStrike">
              <a:latin typeface="Arial"/>
            </a:endParaRPr>
          </a:p>
        </p:txBody>
      </p:sp>
      <p:sp>
        <p:nvSpPr>
          <p:cNvPr id="79" name="Shape 8"/>
          <p:cNvSpPr/>
          <p:nvPr/>
        </p:nvSpPr>
        <p:spPr>
          <a:xfrm flipV="1">
            <a:off x="6515640" y="2946600"/>
            <a:ext cx="604800" cy="4536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Shape 9"/>
          <p:cNvSpPr/>
          <p:nvPr/>
        </p:nvSpPr>
        <p:spPr>
          <a:xfrm>
            <a:off x="7120440" y="2740680"/>
            <a:ext cx="388440" cy="388440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716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Text 10"/>
          <p:cNvSpPr/>
          <p:nvPr/>
        </p:nvSpPr>
        <p:spPr>
          <a:xfrm>
            <a:off x="7229160" y="2716560"/>
            <a:ext cx="15192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554"/>
              </a:lnSpc>
              <a:buNone/>
              <a:tabLst>
                <a:tab algn="l" pos="0"/>
              </a:tabLst>
            </a:pPr>
            <a:r>
              <a:rPr b="0" lang="en-US" sz="2040" spc="-1" strike="noStrike">
                <a:solidFill>
                  <a:srgbClr val="dad8e9"/>
                </a:solidFill>
                <a:latin typeface="Prompt"/>
                <a:ea typeface="Prompt"/>
              </a:rPr>
              <a:t>2</a:t>
            </a:r>
            <a:endParaRPr b="0" lang="en-IN" sz="2040" spc="-1" strike="noStrike">
              <a:latin typeface="Arial"/>
            </a:endParaRPr>
          </a:p>
        </p:txBody>
      </p:sp>
      <p:sp>
        <p:nvSpPr>
          <p:cNvPr id="82" name="Text 11"/>
          <p:cNvSpPr/>
          <p:nvPr/>
        </p:nvSpPr>
        <p:spPr>
          <a:xfrm>
            <a:off x="4712760" y="2773080"/>
            <a:ext cx="172872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r">
              <a:lnSpc>
                <a:spcPts val="2126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dad8e9"/>
                </a:solidFill>
                <a:latin typeface="Prompt"/>
                <a:ea typeface="Prompt"/>
              </a:rPr>
              <a:t>Check Bookings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83" name="Text 12"/>
          <p:cNvSpPr/>
          <p:nvPr/>
        </p:nvSpPr>
        <p:spPr>
          <a:xfrm>
            <a:off x="3665160" y="3129840"/>
            <a:ext cx="2698560" cy="82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ts val="2177"/>
              </a:lnSpc>
              <a:buNone/>
              <a:tabLst>
                <a:tab algn="l" pos="0"/>
              </a:tabLst>
            </a:pPr>
            <a:r>
              <a:rPr b="0" lang="en-US" sz="1360" spc="-1" strike="noStrike">
                <a:solidFill>
                  <a:srgbClr val="dad8e9"/>
                </a:solidFill>
                <a:latin typeface="Mukta"/>
                <a:ea typeface="Mukta"/>
              </a:rPr>
              <a:t>After an order has been completed, the admin can navigate through the Car Bookings done recently.</a:t>
            </a:r>
            <a:endParaRPr b="0" lang="en-IN" sz="1360" spc="-1" strike="noStrike">
              <a:latin typeface="Arial"/>
            </a:endParaRPr>
          </a:p>
        </p:txBody>
      </p:sp>
      <p:sp>
        <p:nvSpPr>
          <p:cNvPr id="84" name="Shape 13"/>
          <p:cNvSpPr/>
          <p:nvPr/>
        </p:nvSpPr>
        <p:spPr>
          <a:xfrm>
            <a:off x="7509600" y="4069080"/>
            <a:ext cx="604800" cy="4536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Shape 14"/>
          <p:cNvSpPr/>
          <p:nvPr/>
        </p:nvSpPr>
        <p:spPr>
          <a:xfrm>
            <a:off x="7120440" y="3867120"/>
            <a:ext cx="388440" cy="379800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716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Text 15"/>
          <p:cNvSpPr/>
          <p:nvPr/>
        </p:nvSpPr>
        <p:spPr>
          <a:xfrm>
            <a:off x="7229160" y="3882240"/>
            <a:ext cx="15192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554"/>
              </a:lnSpc>
              <a:buNone/>
              <a:tabLst>
                <a:tab algn="l" pos="0"/>
              </a:tabLst>
            </a:pPr>
            <a:r>
              <a:rPr b="0" lang="en-US" sz="2040" spc="-1" strike="noStrike">
                <a:solidFill>
                  <a:srgbClr val="dad8e9"/>
                </a:solidFill>
                <a:latin typeface="Prompt"/>
                <a:ea typeface="Prompt"/>
              </a:rPr>
              <a:t>3</a:t>
            </a:r>
            <a:endParaRPr b="0" lang="en-IN" sz="2040" spc="-1" strike="noStrike">
              <a:latin typeface="Arial"/>
            </a:endParaRPr>
          </a:p>
        </p:txBody>
      </p:sp>
      <p:sp>
        <p:nvSpPr>
          <p:cNvPr id="87" name="Text 16"/>
          <p:cNvSpPr/>
          <p:nvPr/>
        </p:nvSpPr>
        <p:spPr>
          <a:xfrm>
            <a:off x="8267040" y="3955320"/>
            <a:ext cx="1663560" cy="27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126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dad8e9"/>
                </a:solidFill>
                <a:latin typeface="Prompt"/>
                <a:ea typeface="Prompt"/>
              </a:rPr>
              <a:t>Add Cars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88" name="Text 17"/>
          <p:cNvSpPr/>
          <p:nvPr/>
        </p:nvSpPr>
        <p:spPr>
          <a:xfrm>
            <a:off x="8330760" y="4228560"/>
            <a:ext cx="2698920" cy="111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177"/>
              </a:lnSpc>
              <a:buNone/>
              <a:tabLst>
                <a:tab algn="l" pos="0"/>
              </a:tabLst>
            </a:pPr>
            <a:r>
              <a:rPr b="0" lang="en-US" sz="1360" spc="-1" strike="noStrike">
                <a:solidFill>
                  <a:srgbClr val="dad8e9"/>
                </a:solidFill>
                <a:latin typeface="Mukta"/>
                <a:ea typeface="Mukta"/>
              </a:rPr>
              <a:t>The Admin can enter details of cars such as Model Name, Year of Manufacture, Price Per Hour and enter them into the Cars Table</a:t>
            </a:r>
            <a:endParaRPr b="0" lang="en-IN" sz="1360" spc="-1" strike="noStrike">
              <a:latin typeface="Arial"/>
            </a:endParaRPr>
          </a:p>
        </p:txBody>
      </p:sp>
      <p:sp>
        <p:nvSpPr>
          <p:cNvPr id="89" name="Shape 18"/>
          <p:cNvSpPr/>
          <p:nvPr/>
        </p:nvSpPr>
        <p:spPr>
          <a:xfrm>
            <a:off x="6527520" y="5254200"/>
            <a:ext cx="604800" cy="3420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Shape 19"/>
          <p:cNvSpPr/>
          <p:nvPr/>
        </p:nvSpPr>
        <p:spPr>
          <a:xfrm>
            <a:off x="7107480" y="5083200"/>
            <a:ext cx="388440" cy="388440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716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Text 20"/>
          <p:cNvSpPr/>
          <p:nvPr/>
        </p:nvSpPr>
        <p:spPr>
          <a:xfrm>
            <a:off x="7221960" y="5064120"/>
            <a:ext cx="15984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554"/>
              </a:lnSpc>
              <a:buNone/>
              <a:tabLst>
                <a:tab algn="l" pos="0"/>
              </a:tabLst>
            </a:pPr>
            <a:r>
              <a:rPr b="0" lang="en-US" sz="2040" spc="-1" strike="noStrike">
                <a:solidFill>
                  <a:srgbClr val="dad8e9"/>
                </a:solidFill>
                <a:latin typeface="Prompt"/>
                <a:ea typeface="Prompt"/>
              </a:rPr>
              <a:t>4</a:t>
            </a:r>
            <a:endParaRPr b="0" lang="en-IN" sz="2040" spc="-1" strike="noStrike">
              <a:latin typeface="Arial"/>
            </a:endParaRPr>
          </a:p>
        </p:txBody>
      </p:sp>
      <p:sp>
        <p:nvSpPr>
          <p:cNvPr id="92" name="Text 21"/>
          <p:cNvSpPr/>
          <p:nvPr/>
        </p:nvSpPr>
        <p:spPr>
          <a:xfrm>
            <a:off x="4602240" y="5108400"/>
            <a:ext cx="174456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r">
              <a:lnSpc>
                <a:spcPts val="2126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dad8e9"/>
                </a:solidFill>
                <a:latin typeface="Prompt"/>
                <a:ea typeface="Prompt"/>
              </a:rPr>
              <a:t>Manage Reviews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93" name="Text 22"/>
          <p:cNvSpPr/>
          <p:nvPr/>
        </p:nvSpPr>
        <p:spPr>
          <a:xfrm>
            <a:off x="3682080" y="5355720"/>
            <a:ext cx="2698560" cy="110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ts val="2177"/>
              </a:lnSpc>
              <a:buNone/>
              <a:tabLst>
                <a:tab algn="l" pos="0"/>
              </a:tabLst>
            </a:pPr>
            <a:r>
              <a:rPr b="0" lang="en-US" sz="1360" spc="-1" strike="noStrike">
                <a:solidFill>
                  <a:srgbClr val="dad8e9"/>
                </a:solidFill>
                <a:latin typeface="Mukta"/>
                <a:ea typeface="Mukta"/>
              </a:rPr>
              <a:t>The Admin can see the top reviews from customers and push those reviews into the front-end from the Reviews Table.  </a:t>
            </a:r>
            <a:endParaRPr b="0" lang="en-IN" sz="1360" spc="-1" strike="noStrike">
              <a:latin typeface="Arial"/>
            </a:endParaRPr>
          </a:p>
        </p:txBody>
      </p:sp>
      <p:sp>
        <p:nvSpPr>
          <p:cNvPr id="94" name="Shape 23"/>
          <p:cNvSpPr/>
          <p:nvPr/>
        </p:nvSpPr>
        <p:spPr>
          <a:xfrm>
            <a:off x="7496640" y="6526080"/>
            <a:ext cx="604800" cy="34200"/>
          </a:xfrm>
          <a:prstGeom prst="rect">
            <a:avLst/>
          </a:prstGeom>
          <a:solidFill>
            <a:srgbClr val="6435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Shape 24"/>
          <p:cNvSpPr/>
          <p:nvPr/>
        </p:nvSpPr>
        <p:spPr>
          <a:xfrm>
            <a:off x="7120440" y="6381360"/>
            <a:ext cx="388440" cy="388440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0716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Text 25"/>
          <p:cNvSpPr/>
          <p:nvPr/>
        </p:nvSpPr>
        <p:spPr>
          <a:xfrm>
            <a:off x="7256160" y="6364080"/>
            <a:ext cx="15192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554"/>
              </a:lnSpc>
              <a:buNone/>
              <a:tabLst>
                <a:tab algn="l" pos="0"/>
              </a:tabLst>
            </a:pPr>
            <a:r>
              <a:rPr b="0" lang="en-US" sz="2040" spc="-1" strike="noStrike">
                <a:solidFill>
                  <a:srgbClr val="dad8e9"/>
                </a:solidFill>
                <a:latin typeface="Prompt"/>
                <a:ea typeface="Prompt"/>
              </a:rPr>
              <a:t>5</a:t>
            </a:r>
            <a:endParaRPr b="0" lang="en-IN" sz="2040" spc="-1" strike="noStrike">
              <a:latin typeface="Arial"/>
            </a:endParaRPr>
          </a:p>
        </p:txBody>
      </p:sp>
      <p:sp>
        <p:nvSpPr>
          <p:cNvPr id="97" name="Text 26"/>
          <p:cNvSpPr/>
          <p:nvPr/>
        </p:nvSpPr>
        <p:spPr>
          <a:xfrm>
            <a:off x="8265960" y="6381360"/>
            <a:ext cx="1728720" cy="28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126"/>
              </a:lnSpc>
              <a:buNone/>
              <a:tabLst>
                <a:tab algn="l" pos="0"/>
              </a:tabLst>
            </a:pPr>
            <a:r>
              <a:rPr b="0" lang="en-US" sz="1700" spc="-1" strike="noStrike">
                <a:solidFill>
                  <a:srgbClr val="dad8e9"/>
                </a:solidFill>
                <a:latin typeface="Prompt"/>
                <a:ea typeface="Prompt"/>
              </a:rPr>
              <a:t>Push Locations</a:t>
            </a:r>
            <a:endParaRPr b="0" lang="en-IN" sz="1700" spc="-1" strike="noStrike">
              <a:latin typeface="Arial"/>
            </a:endParaRPr>
          </a:p>
        </p:txBody>
      </p:sp>
      <p:sp>
        <p:nvSpPr>
          <p:cNvPr id="98" name="Text 27"/>
          <p:cNvSpPr/>
          <p:nvPr/>
        </p:nvSpPr>
        <p:spPr>
          <a:xfrm>
            <a:off x="8330760" y="6666120"/>
            <a:ext cx="2698920" cy="8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177"/>
              </a:lnSpc>
              <a:buNone/>
              <a:tabLst>
                <a:tab algn="l" pos="0"/>
              </a:tabLst>
            </a:pPr>
            <a:r>
              <a:rPr b="0" lang="en-US" sz="1360" spc="-1" strike="noStrike">
                <a:solidFill>
                  <a:srgbClr val="dad8e9"/>
                </a:solidFill>
                <a:latin typeface="Mukta"/>
                <a:ea typeface="Mukta"/>
              </a:rPr>
              <a:t>The Admin can enter new locations of our latest centers into the Centers Table.  </a:t>
            </a:r>
            <a:endParaRPr b="0" lang="en-IN" sz="1360" spc="-1" strike="noStrike">
              <a:latin typeface="Arial"/>
            </a:endParaRPr>
          </a:p>
        </p:txBody>
      </p:sp>
      <p:sp>
        <p:nvSpPr>
          <p:cNvPr id="99" name="Text 30"/>
          <p:cNvSpPr/>
          <p:nvPr/>
        </p:nvSpPr>
        <p:spPr>
          <a:xfrm>
            <a:off x="7234920" y="6422040"/>
            <a:ext cx="159840" cy="32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Text 31"/>
          <p:cNvSpPr/>
          <p:nvPr/>
        </p:nvSpPr>
        <p:spPr>
          <a:xfrm>
            <a:off x="4635360" y="6427440"/>
            <a:ext cx="172872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Text 32"/>
          <p:cNvSpPr/>
          <p:nvPr/>
        </p:nvSpPr>
        <p:spPr>
          <a:xfrm>
            <a:off x="3665160" y="6870240"/>
            <a:ext cx="2698560" cy="55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03" name="Shape 0"/>
          <p:cNvSpPr/>
          <p:nvPr/>
        </p:nvSpPr>
        <p:spPr>
          <a:xfrm>
            <a:off x="1488600" y="1109880"/>
            <a:ext cx="11652840" cy="655416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Text 1"/>
          <p:cNvSpPr/>
          <p:nvPr/>
        </p:nvSpPr>
        <p:spPr>
          <a:xfrm>
            <a:off x="2624400" y="1635120"/>
            <a:ext cx="65376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70" spc="-1" strike="noStrike">
                <a:solidFill>
                  <a:srgbClr val="c6bfee"/>
                </a:solidFill>
                <a:latin typeface="Prompt"/>
                <a:ea typeface="Prompt"/>
              </a:rPr>
              <a:t>Technology Stacks Used</a:t>
            </a:r>
            <a:endParaRPr b="0" lang="en-IN" sz="4370" spc="-1" strike="noStrike">
              <a:latin typeface="Arial"/>
            </a:endParaRPr>
          </a:p>
        </p:txBody>
      </p:sp>
      <p:sp>
        <p:nvSpPr>
          <p:cNvPr id="105" name="Text 2"/>
          <p:cNvSpPr/>
          <p:nvPr/>
        </p:nvSpPr>
        <p:spPr>
          <a:xfrm>
            <a:off x="2979720" y="2773800"/>
            <a:ext cx="902592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dad8e9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Front-end:</a:t>
            </a:r>
            <a:br>
              <a:rPr sz="1750"/>
            </a:b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HTML → Structural Backbone</a:t>
            </a:r>
            <a:br>
              <a:rPr sz="1750"/>
            </a:b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CSS → Beautiful Animations and Cards</a:t>
            </a:r>
            <a:br>
              <a:rPr sz="1750"/>
            </a:b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JavaScript → Complex Animations and onClick Events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06" name="Text 3"/>
          <p:cNvSpPr/>
          <p:nvPr/>
        </p:nvSpPr>
        <p:spPr>
          <a:xfrm>
            <a:off x="2979720" y="4401720"/>
            <a:ext cx="902592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dad8e9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Back-end:</a:t>
            </a:r>
            <a:br>
              <a:rPr sz="1750"/>
            </a:b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Node.js → Full-stack JavaScript, Vast Packages</a:t>
            </a:r>
            <a:br>
              <a:rPr sz="1750"/>
            </a:b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Express.js → Fast, Scalable, Simple Routing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07" name="Text 4"/>
          <p:cNvSpPr/>
          <p:nvPr/>
        </p:nvSpPr>
        <p:spPr>
          <a:xfrm>
            <a:off x="2979720" y="5674320"/>
            <a:ext cx="902592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dad8e9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Database:</a:t>
            </a:r>
            <a:br>
              <a:rPr sz="1750"/>
            </a:b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PostgreSQL→ Open Source, RDBMS, Data Integrity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08" name="Text 5"/>
          <p:cNvSpPr/>
          <p:nvPr/>
        </p:nvSpPr>
        <p:spPr>
          <a:xfrm>
            <a:off x="2979720" y="6591240"/>
            <a:ext cx="902592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dad8e9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Other tools: Git, GitHub, VS Code</a:t>
            </a:r>
            <a:endParaRPr b="0" lang="en-IN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10" name="Shape 0"/>
          <p:cNvSpPr/>
          <p:nvPr/>
        </p:nvSpPr>
        <p:spPr>
          <a:xfrm>
            <a:off x="1488600" y="1109880"/>
            <a:ext cx="11652840" cy="655416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Text 1"/>
          <p:cNvSpPr/>
          <p:nvPr/>
        </p:nvSpPr>
        <p:spPr>
          <a:xfrm>
            <a:off x="2624400" y="1548720"/>
            <a:ext cx="770364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70" spc="-1" strike="noStrike">
                <a:solidFill>
                  <a:srgbClr val="c6bfee"/>
                </a:solidFill>
                <a:latin typeface="Prompt"/>
                <a:ea typeface="Prompt"/>
              </a:rPr>
              <a:t>Key Features of the Website</a:t>
            </a:r>
            <a:endParaRPr b="0" lang="en-IN" sz="4370" spc="-1" strike="noStrike">
              <a:latin typeface="Arial"/>
            </a:endParaRPr>
          </a:p>
        </p:txBody>
      </p:sp>
      <p:sp>
        <p:nvSpPr>
          <p:cNvPr id="112" name="Shape 2"/>
          <p:cNvSpPr/>
          <p:nvPr/>
        </p:nvSpPr>
        <p:spPr>
          <a:xfrm>
            <a:off x="2624400" y="334152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Text 3"/>
          <p:cNvSpPr/>
          <p:nvPr/>
        </p:nvSpPr>
        <p:spPr>
          <a:xfrm>
            <a:off x="2813400" y="3383280"/>
            <a:ext cx="12168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20" spc="-1" strike="noStrike">
                <a:solidFill>
                  <a:srgbClr val="dad8e9"/>
                </a:solidFill>
                <a:latin typeface="Prompt"/>
                <a:ea typeface="Prompt"/>
              </a:rPr>
              <a:t>1</a:t>
            </a:r>
            <a:endParaRPr b="0" lang="en-IN" sz="2620" spc="-1" strike="noStrike">
              <a:latin typeface="Arial"/>
            </a:endParaRPr>
          </a:p>
        </p:txBody>
      </p:sp>
      <p:sp>
        <p:nvSpPr>
          <p:cNvPr id="114" name="Text 4"/>
          <p:cNvSpPr/>
          <p:nvPr/>
        </p:nvSpPr>
        <p:spPr>
          <a:xfrm>
            <a:off x="3346560" y="341784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ad8e9"/>
                </a:solidFill>
                <a:latin typeface="Prompt"/>
                <a:ea typeface="Prompt"/>
              </a:rPr>
              <a:t>Login System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15" name="Text 5"/>
          <p:cNvSpPr/>
          <p:nvPr/>
        </p:nvSpPr>
        <p:spPr>
          <a:xfrm>
            <a:off x="3346560" y="3987000"/>
            <a:ext cx="225648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Authorization System ensures friendly and secure interface for the Users as well as the Admins.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16" name="Shape 6"/>
          <p:cNvSpPr/>
          <p:nvPr/>
        </p:nvSpPr>
        <p:spPr>
          <a:xfrm>
            <a:off x="5825520" y="334152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Text 7"/>
          <p:cNvSpPr/>
          <p:nvPr/>
        </p:nvSpPr>
        <p:spPr>
          <a:xfrm>
            <a:off x="5976360" y="3383280"/>
            <a:ext cx="19764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20" spc="-1" strike="noStrike">
                <a:solidFill>
                  <a:srgbClr val="dad8e9"/>
                </a:solidFill>
                <a:latin typeface="Prompt"/>
                <a:ea typeface="Prompt"/>
              </a:rPr>
              <a:t>2</a:t>
            </a:r>
            <a:endParaRPr b="0" lang="en-IN" sz="2620" spc="-1" strike="noStrike">
              <a:latin typeface="Arial"/>
            </a:endParaRPr>
          </a:p>
        </p:txBody>
      </p:sp>
      <p:sp>
        <p:nvSpPr>
          <p:cNvPr id="118" name="Text 8"/>
          <p:cNvSpPr/>
          <p:nvPr/>
        </p:nvSpPr>
        <p:spPr>
          <a:xfrm>
            <a:off x="6547680" y="3417840"/>
            <a:ext cx="225648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ad8e9"/>
                </a:solidFill>
                <a:latin typeface="Prompt"/>
                <a:ea typeface="Prompt"/>
              </a:rPr>
              <a:t>Wide Car Selection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19" name="Text 9"/>
          <p:cNvSpPr/>
          <p:nvPr/>
        </p:nvSpPr>
        <p:spPr>
          <a:xfrm>
            <a:off x="6547680" y="4334400"/>
            <a:ext cx="225648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Choose from a wide range of luxurious and reliable cars for all your travel needs.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20" name="Shape 10"/>
          <p:cNvSpPr/>
          <p:nvPr/>
        </p:nvSpPr>
        <p:spPr>
          <a:xfrm>
            <a:off x="9027000" y="3341520"/>
            <a:ext cx="499680" cy="499680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Text 11"/>
          <p:cNvSpPr/>
          <p:nvPr/>
        </p:nvSpPr>
        <p:spPr>
          <a:xfrm>
            <a:off x="9181440" y="3383280"/>
            <a:ext cx="19008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20" spc="-1" strike="noStrike">
                <a:solidFill>
                  <a:srgbClr val="dad8e9"/>
                </a:solidFill>
                <a:latin typeface="Prompt"/>
                <a:ea typeface="Prompt"/>
              </a:rPr>
              <a:t>3</a:t>
            </a:r>
            <a:endParaRPr b="0" lang="en-IN" sz="2620" spc="-1" strike="noStrike">
              <a:latin typeface="Arial"/>
            </a:endParaRPr>
          </a:p>
        </p:txBody>
      </p:sp>
      <p:sp>
        <p:nvSpPr>
          <p:cNvPr id="122" name="Text 12"/>
          <p:cNvSpPr/>
          <p:nvPr/>
        </p:nvSpPr>
        <p:spPr>
          <a:xfrm>
            <a:off x="9748800" y="3417840"/>
            <a:ext cx="2256480" cy="104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ad8e9"/>
                </a:solidFill>
                <a:latin typeface="Prompt"/>
                <a:ea typeface="Prompt"/>
              </a:rPr>
              <a:t>Easy Reservation Payments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23" name="Text 13"/>
          <p:cNvSpPr/>
          <p:nvPr/>
        </p:nvSpPr>
        <p:spPr>
          <a:xfrm>
            <a:off x="9749160" y="4334400"/>
            <a:ext cx="225648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Complete bookings easily using multiple payment methods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24" name="Text 15"/>
          <p:cNvSpPr/>
          <p:nvPr/>
        </p:nvSpPr>
        <p:spPr>
          <a:xfrm>
            <a:off x="2771280" y="5721480"/>
            <a:ext cx="20556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26" name="Shape 0"/>
          <p:cNvSpPr/>
          <p:nvPr/>
        </p:nvSpPr>
        <p:spPr>
          <a:xfrm>
            <a:off x="1488600" y="1109880"/>
            <a:ext cx="11652840" cy="655416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Text 1"/>
          <p:cNvSpPr/>
          <p:nvPr/>
        </p:nvSpPr>
        <p:spPr>
          <a:xfrm>
            <a:off x="2624400" y="1626480"/>
            <a:ext cx="938124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70" spc="-1" strike="noStrike">
                <a:solidFill>
                  <a:srgbClr val="c6bfee"/>
                </a:solidFill>
                <a:latin typeface="Prompt"/>
                <a:ea typeface="Prompt"/>
              </a:rPr>
              <a:t>Challenges Faced During Development</a:t>
            </a:r>
            <a:endParaRPr b="0" lang="en-IN" sz="4370" spc="-1" strike="noStrike">
              <a:latin typeface="Arial"/>
            </a:endParaRPr>
          </a:p>
        </p:txBody>
      </p:sp>
      <p:sp>
        <p:nvSpPr>
          <p:cNvPr id="128" name="Text 4"/>
          <p:cNvSpPr/>
          <p:nvPr/>
        </p:nvSpPr>
        <p:spPr>
          <a:xfrm>
            <a:off x="5939280" y="3570840"/>
            <a:ext cx="2665800" cy="41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20" spc="-1" strike="noStrike">
                <a:solidFill>
                  <a:srgbClr val="c6bfee"/>
                </a:solidFill>
                <a:latin typeface="Prompt"/>
              </a:rPr>
              <a:t>Browsing Models</a:t>
            </a:r>
            <a:endParaRPr b="0" lang="en-IN" sz="2620" spc="-1" strike="noStrike">
              <a:latin typeface="Arial"/>
            </a:endParaRPr>
          </a:p>
        </p:txBody>
      </p:sp>
      <p:sp>
        <p:nvSpPr>
          <p:cNvPr id="129" name="Text 5"/>
          <p:cNvSpPr/>
          <p:nvPr/>
        </p:nvSpPr>
        <p:spPr>
          <a:xfrm>
            <a:off x="5939280" y="4209480"/>
            <a:ext cx="276516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To ensure hassle-free task for the Admins, we are in the stage of browsing for Models having an impressive accuracy to aid in their task.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30" name="Text 6"/>
          <p:cNvSpPr/>
          <p:nvPr/>
        </p:nvSpPr>
        <p:spPr>
          <a:xfrm>
            <a:off x="2624400" y="3570840"/>
            <a:ext cx="2765160" cy="83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20" spc="-1" strike="noStrike">
                <a:solidFill>
                  <a:srgbClr val="c6bfee"/>
                </a:solidFill>
                <a:latin typeface="Prompt"/>
                <a:ea typeface="Prompt"/>
              </a:rPr>
              <a:t>User-Friendly Interface</a:t>
            </a:r>
            <a:endParaRPr b="0" lang="en-IN" sz="2620" spc="-1" strike="noStrike">
              <a:latin typeface="Arial"/>
            </a:endParaRPr>
          </a:p>
        </p:txBody>
      </p:sp>
      <p:sp>
        <p:nvSpPr>
          <p:cNvPr id="131" name="Text 7"/>
          <p:cNvSpPr/>
          <p:nvPr/>
        </p:nvSpPr>
        <p:spPr>
          <a:xfrm>
            <a:off x="2624400" y="4626000"/>
            <a:ext cx="276516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Designing an intuitive and user-friendly interface that caters to a wide range of users with varying technical proficiency was challenging.</a:t>
            </a:r>
            <a:endParaRPr b="0" lang="en-IN" sz="1750" spc="-1" strike="noStrike">
              <a:latin typeface="Arial"/>
            </a:endParaRPr>
          </a:p>
        </p:txBody>
      </p:sp>
      <p:sp>
        <p:nvSpPr>
          <p:cNvPr id="132" name="Text 2"/>
          <p:cNvSpPr/>
          <p:nvPr/>
        </p:nvSpPr>
        <p:spPr>
          <a:xfrm>
            <a:off x="9240480" y="3570840"/>
            <a:ext cx="2765160" cy="83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20" spc="-1" strike="noStrike">
                <a:solidFill>
                  <a:srgbClr val="c6bfee"/>
                </a:solidFill>
                <a:latin typeface="Prompt"/>
                <a:ea typeface="Prompt"/>
              </a:rPr>
              <a:t>Third-Party Integrations</a:t>
            </a:r>
            <a:endParaRPr b="0" lang="en-IN" sz="2620" spc="-1" strike="noStrike">
              <a:latin typeface="Arial"/>
            </a:endParaRPr>
          </a:p>
        </p:txBody>
      </p:sp>
      <p:sp>
        <p:nvSpPr>
          <p:cNvPr id="133" name="Text 3"/>
          <p:cNvSpPr/>
          <p:nvPr/>
        </p:nvSpPr>
        <p:spPr>
          <a:xfrm>
            <a:off x="9240480" y="4626000"/>
            <a:ext cx="276516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Integrating various third-party systems, such as map services, required meticulous planning and coordination.</a:t>
            </a:r>
            <a:endParaRPr b="0" lang="en-IN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35" name="Shape 0"/>
          <p:cNvSpPr/>
          <p:nvPr/>
        </p:nvSpPr>
        <p:spPr>
          <a:xfrm>
            <a:off x="1488600" y="1109880"/>
            <a:ext cx="11652840" cy="655416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Text 1"/>
          <p:cNvSpPr/>
          <p:nvPr/>
        </p:nvSpPr>
        <p:spPr>
          <a:xfrm>
            <a:off x="2624400" y="1339920"/>
            <a:ext cx="85266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70" spc="-1" strike="noStrike">
                <a:solidFill>
                  <a:srgbClr val="c6bfee"/>
                </a:solidFill>
                <a:latin typeface="Prompt"/>
                <a:ea typeface="Prompt"/>
              </a:rPr>
              <a:t>Future Plans and Improvements</a:t>
            </a:r>
            <a:endParaRPr b="0" lang="en-IN" sz="4370" spc="-1" strike="noStrike">
              <a:latin typeface="Arial"/>
            </a:endParaRPr>
          </a:p>
        </p:txBody>
      </p:sp>
      <p:pic>
        <p:nvPicPr>
          <p:cNvPr id="137" name="Image 1" descr="preencoded.png"/>
          <p:cNvPicPr/>
          <p:nvPr/>
        </p:nvPicPr>
        <p:blipFill>
          <a:blip r:embed="rId2"/>
          <a:stretch/>
        </p:blipFill>
        <p:spPr>
          <a:xfrm>
            <a:off x="2624400" y="2478600"/>
            <a:ext cx="2904480" cy="1794960"/>
          </a:xfrm>
          <a:prstGeom prst="rect">
            <a:avLst/>
          </a:prstGeom>
          <a:ln w="0">
            <a:noFill/>
          </a:ln>
        </p:spPr>
      </p:pic>
      <p:sp>
        <p:nvSpPr>
          <p:cNvPr id="138" name="Text 2"/>
          <p:cNvSpPr/>
          <p:nvPr/>
        </p:nvSpPr>
        <p:spPr>
          <a:xfrm>
            <a:off x="2624400" y="455148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c6bfee"/>
                </a:solidFill>
                <a:latin typeface="Prompt"/>
                <a:ea typeface="Prompt"/>
              </a:rPr>
              <a:t>User Interface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39" name="Text 3"/>
          <p:cNvSpPr/>
          <p:nvPr/>
        </p:nvSpPr>
        <p:spPr>
          <a:xfrm>
            <a:off x="2624400" y="5121000"/>
            <a:ext cx="290448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We plan to improve our front-end by creating pages such as User Bookings</a:t>
            </a:r>
            <a:endParaRPr b="0" lang="en-IN" sz="1750" spc="-1" strike="noStrike">
              <a:latin typeface="Arial"/>
            </a:endParaRPr>
          </a:p>
        </p:txBody>
      </p:sp>
      <p:pic>
        <p:nvPicPr>
          <p:cNvPr id="140" name="Image 2" descr="preencoded.png"/>
          <p:cNvPicPr/>
          <p:nvPr/>
        </p:nvPicPr>
        <p:blipFill>
          <a:blip r:embed="rId3"/>
          <a:stretch/>
        </p:blipFill>
        <p:spPr>
          <a:xfrm>
            <a:off x="5862600" y="2478600"/>
            <a:ext cx="2904480" cy="1794960"/>
          </a:xfrm>
          <a:prstGeom prst="rect">
            <a:avLst/>
          </a:prstGeom>
          <a:ln w="0">
            <a:noFill/>
          </a:ln>
        </p:spPr>
      </p:pic>
      <p:sp>
        <p:nvSpPr>
          <p:cNvPr id="141" name="Text 4"/>
          <p:cNvSpPr/>
          <p:nvPr/>
        </p:nvSpPr>
        <p:spPr>
          <a:xfrm>
            <a:off x="5862600" y="455148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c6bfee"/>
                </a:solidFill>
                <a:latin typeface="Prompt"/>
              </a:rPr>
              <a:t>Deploy the Website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42" name="Text 5"/>
          <p:cNvSpPr/>
          <p:nvPr/>
        </p:nvSpPr>
        <p:spPr>
          <a:xfrm>
            <a:off x="5862600" y="5121000"/>
            <a:ext cx="290448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ececf1"/>
                </a:solidFill>
                <a:latin typeface="Söhne"/>
              </a:rPr>
              <a:t>We aim to deploy the website onto a robust and secure server, </a:t>
            </a:r>
            <a:r>
              <a:rPr b="0" lang="en-US" sz="1750" spc="-1" strike="noStrike">
                <a:solidFill>
                  <a:srgbClr val="ececf1"/>
                </a:solidFill>
                <a:latin typeface="Söhne"/>
              </a:rPr>
              <a:t>guaranteeing</a:t>
            </a:r>
            <a:r>
              <a:rPr b="0" lang="en-US" sz="1600" spc="-1" strike="noStrike">
                <a:solidFill>
                  <a:srgbClr val="ececf1"/>
                </a:solidFill>
                <a:latin typeface="Söhne"/>
              </a:rPr>
              <a:t> peak </a:t>
            </a:r>
            <a:r>
              <a:rPr b="0" lang="en-US" sz="1750" spc="-1" strike="noStrike">
                <a:solidFill>
                  <a:srgbClr val="ececf1"/>
                </a:solidFill>
                <a:latin typeface="Söhne"/>
              </a:rPr>
              <a:t>performance</a:t>
            </a:r>
            <a:r>
              <a:rPr b="0" lang="en-US" sz="1600" spc="-1" strike="noStrike">
                <a:solidFill>
                  <a:srgbClr val="ececf1"/>
                </a:solidFill>
                <a:latin typeface="Söhne"/>
              </a:rPr>
              <a:t> and seamless accessibility for all our users.</a:t>
            </a:r>
            <a:endParaRPr b="0" lang="en-IN" sz="1600" spc="-1" strike="noStrike">
              <a:latin typeface="Arial"/>
            </a:endParaRPr>
          </a:p>
        </p:txBody>
      </p:sp>
      <p:pic>
        <p:nvPicPr>
          <p:cNvPr id="143" name="Image 3" descr="preencoded.png"/>
          <p:cNvPicPr/>
          <p:nvPr/>
        </p:nvPicPr>
        <p:blipFill>
          <a:blip r:embed="rId4"/>
          <a:stretch/>
        </p:blipFill>
        <p:spPr>
          <a:xfrm>
            <a:off x="9100800" y="2478600"/>
            <a:ext cx="2904840" cy="1794960"/>
          </a:xfrm>
          <a:prstGeom prst="rect">
            <a:avLst/>
          </a:prstGeom>
          <a:ln w="0">
            <a:noFill/>
          </a:ln>
        </p:spPr>
      </p:pic>
      <p:sp>
        <p:nvSpPr>
          <p:cNvPr id="144" name="Text 6"/>
          <p:cNvSpPr/>
          <p:nvPr/>
        </p:nvSpPr>
        <p:spPr>
          <a:xfrm>
            <a:off x="9100800" y="4551480"/>
            <a:ext cx="290484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c6bfee"/>
                </a:solidFill>
                <a:latin typeface="Prompt"/>
                <a:ea typeface="Prompt"/>
              </a:rPr>
              <a:t>Use of Machine Learning</a:t>
            </a:r>
            <a:endParaRPr b="0" lang="en-IN" sz="2190" spc="-1" strike="noStrike">
              <a:latin typeface="Arial"/>
            </a:endParaRPr>
          </a:p>
        </p:txBody>
      </p:sp>
      <p:sp>
        <p:nvSpPr>
          <p:cNvPr id="145" name="Text 7"/>
          <p:cNvSpPr/>
          <p:nvPr/>
        </p:nvSpPr>
        <p:spPr>
          <a:xfrm>
            <a:off x="9100800" y="5468040"/>
            <a:ext cx="290484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ad8e9"/>
                </a:solidFill>
                <a:latin typeface="Mukta"/>
                <a:ea typeface="Mukta"/>
              </a:rPr>
              <a:t>To ease Admin's Manual Tasks, we plan on integrating various Machine Learning Algorithms to ensure a spam filter in reviews</a:t>
            </a:r>
            <a:endParaRPr b="0" lang="en-IN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47" name="Shape 0"/>
          <p:cNvSpPr/>
          <p:nvPr/>
        </p:nvSpPr>
        <p:spPr>
          <a:xfrm>
            <a:off x="1488600" y="1109880"/>
            <a:ext cx="11652840" cy="655416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Text 1"/>
          <p:cNvSpPr/>
          <p:nvPr/>
        </p:nvSpPr>
        <p:spPr>
          <a:xfrm>
            <a:off x="4914000" y="3767760"/>
            <a:ext cx="65376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6000" spc="-1" strike="noStrike">
                <a:solidFill>
                  <a:srgbClr val="c6bfee"/>
                </a:solidFill>
                <a:latin typeface="Prompt"/>
                <a:ea typeface="Prompt"/>
              </a:rPr>
              <a:t>THANK YOU!</a:t>
            </a:r>
            <a:endParaRPr b="0" lang="en-IN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</TotalTime>
  <Application>LibreOffice/7.3.7.2$Linux_X86_64 LibreOffice_project/30$Build-2</Application>
  <AppVersion>15.0000</AppVersion>
  <Words>509</Words>
  <Paragraphs>68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2023-11-03T08:20:17Z</dcterms:created>
  <dc:creator>PptxGenJS</dc:creator>
  <dc:description/>
  <dc:language>en-IN</dc:language>
  <cp:lastModifiedBy/>
  <dcterms:modified xsi:type="dcterms:W3CDTF">2023-11-27T18:14:48Z</dcterms:modified>
  <cp:revision>4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Custom</vt:lpwstr>
  </property>
  <property fmtid="{D5CDD505-2E9C-101B-9397-08002B2CF9AE}" pid="4" name="Slides">
    <vt:i4>8</vt:i4>
  </property>
</Properties>
</file>